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7" r:id="rId2"/>
    <p:sldId id="2787" r:id="rId3"/>
    <p:sldId id="259" r:id="rId4"/>
  </p:sldIdLst>
  <p:sldSz cx="12192000" cy="6858000"/>
  <p:notesSz cx="6858000" cy="9144000"/>
  <p:custDataLst>
    <p:tags r:id="rId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2"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468D"/>
    <a:srgbClr val="870006"/>
    <a:srgbClr val="FFFFFF"/>
    <a:srgbClr val="D9D9D9"/>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showGuides="1">
      <p:cViewPr varScale="1">
        <p:scale>
          <a:sx n="61" d="100"/>
          <a:sy n="61" d="100"/>
        </p:scale>
        <p:origin x="736" y="64"/>
      </p:cViewPr>
      <p:guideLst>
        <p:guide orient="horz" pos="2172"/>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4DBD20-7160-43DA-8804-C6C5432D7657}" type="datetimeFigureOut">
              <a:rPr lang="zh-CN" altLang="en-US" smtClean="0"/>
              <a:t>2025/6/20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7DA034-FCF5-4FD7-9DE2-7FE2BFD58275}" type="slidenum">
              <a:rPr lang="zh-CN" altLang="en-US" smtClean="0"/>
              <a:t>‹#›</a:t>
            </a:fld>
            <a:endParaRPr lang="zh-CN" altLang="en-US"/>
          </a:p>
        </p:txBody>
      </p:sp>
    </p:spTree>
    <p:extLst>
      <p:ext uri="{BB962C8B-B14F-4D97-AF65-F5344CB8AC3E}">
        <p14:creationId xmlns:p14="http://schemas.microsoft.com/office/powerpoint/2010/main" val="2295309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1800" dirty="0"/>
          </a:p>
        </p:txBody>
      </p:sp>
      <p:sp>
        <p:nvSpPr>
          <p:cNvPr id="4" name="灯片编号占位符 3"/>
          <p:cNvSpPr>
            <a:spLocks noGrp="1"/>
          </p:cNvSpPr>
          <p:nvPr>
            <p:ph type="sldNum" sz="quarter" idx="5"/>
          </p:nvPr>
        </p:nvSpPr>
        <p:spPr/>
        <p:txBody>
          <a:bodyPr/>
          <a:lstStyle/>
          <a:p>
            <a:fld id="{CDC4F0E0-DC30-4496-8C8D-705E43B98841}" type="slidenum">
              <a:rPr lang="zh-CN" altLang="en-US" smtClean="0"/>
              <a:t>2</a:t>
            </a:fld>
            <a:endParaRPr lang="zh-CN" altLang="en-US"/>
          </a:p>
        </p:txBody>
      </p:sp>
    </p:spTree>
    <p:extLst>
      <p:ext uri="{BB962C8B-B14F-4D97-AF65-F5344CB8AC3E}">
        <p14:creationId xmlns:p14="http://schemas.microsoft.com/office/powerpoint/2010/main" val="28351597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slideMaster" Target="../slideMasters/slideMaster1.xml"/><Relationship Id="rId4" Type="http://schemas.openxmlformats.org/officeDocument/2006/relationships/tags" Target="../tags/tag6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slideMaster" Target="../slideMasters/slideMaster1.xml"/><Relationship Id="rId5" Type="http://schemas.openxmlformats.org/officeDocument/2006/relationships/tags" Target="../tags/tag66.xml"/><Relationship Id="rId4" Type="http://schemas.openxmlformats.org/officeDocument/2006/relationships/tags" Target="../tags/tag65.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43.xml"/><Relationship Id="rId7" Type="http://schemas.openxmlformats.org/officeDocument/2006/relationships/slideMaster" Target="../slideMasters/slideMaster1.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9.xml"/><Relationship Id="rId7" Type="http://schemas.openxmlformats.org/officeDocument/2006/relationships/slideMaster" Target="../slideMasters/slideMaster1.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5" Type="http://schemas.openxmlformats.org/officeDocument/2006/relationships/tags" Target="../tags/tag51.xml"/><Relationship Id="rId4" Type="http://schemas.openxmlformats.org/officeDocument/2006/relationships/tags" Target="../tags/tag50.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slideMaster" Target="../slideMasters/slideMaster1.xml"/><Relationship Id="rId5" Type="http://schemas.openxmlformats.org/officeDocument/2006/relationships/tags" Target="../tags/tag57.xml"/><Relationship Id="rId4" Type="http://schemas.openxmlformats.org/officeDocument/2006/relationships/tags" Target="../tags/tag56.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p>
        </p:txBody>
      </p:sp>
      <p:sp>
        <p:nvSpPr>
          <p:cNvPr id="3" name="副标题 2"/>
          <p:cNvSpPr>
            <a:spLocks noGrp="1"/>
          </p:cNvSpPr>
          <p:nvPr>
            <p:ph type="subTitle" idx="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2025/6/20</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2025/6/20</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2025/6/20</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2025/6/20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2025/6/20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2025/6/20</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2025/6/20</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2025/6/20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2025/6/20</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grpSp>
        <p:nvGrpSpPr>
          <p:cNvPr id="5" name="组合 4">
            <a:extLst>
              <a:ext uri="{FF2B5EF4-FFF2-40B4-BE49-F238E27FC236}">
                <a16:creationId xmlns:a16="http://schemas.microsoft.com/office/drawing/2014/main" id="{D3BDFC88-B287-DE34-BD8D-28DBD24E3163}"/>
              </a:ext>
            </a:extLst>
          </p:cNvPr>
          <p:cNvGrpSpPr/>
          <p:nvPr userDrawn="1"/>
        </p:nvGrpSpPr>
        <p:grpSpPr>
          <a:xfrm>
            <a:off x="0" y="0"/>
            <a:ext cx="12192000" cy="772160"/>
            <a:chOff x="0" y="0"/>
            <a:chExt cx="19200" cy="1216"/>
          </a:xfrm>
        </p:grpSpPr>
        <p:grpSp>
          <p:nvGrpSpPr>
            <p:cNvPr id="6" name="组合 5">
              <a:extLst>
                <a:ext uri="{FF2B5EF4-FFF2-40B4-BE49-F238E27FC236}">
                  <a16:creationId xmlns:a16="http://schemas.microsoft.com/office/drawing/2014/main" id="{FE1A59B2-A317-D84B-2FC1-B792858B78A6}"/>
                </a:ext>
              </a:extLst>
            </p:cNvPr>
            <p:cNvGrpSpPr/>
            <p:nvPr/>
          </p:nvGrpSpPr>
          <p:grpSpPr>
            <a:xfrm>
              <a:off x="0" y="0"/>
              <a:ext cx="19200" cy="1216"/>
              <a:chOff x="0" y="0"/>
              <a:chExt cx="19200" cy="1216"/>
            </a:xfrm>
          </p:grpSpPr>
          <p:sp>
            <p:nvSpPr>
              <p:cNvPr id="8" name="矩形 7">
                <a:extLst>
                  <a:ext uri="{FF2B5EF4-FFF2-40B4-BE49-F238E27FC236}">
                    <a16:creationId xmlns:a16="http://schemas.microsoft.com/office/drawing/2014/main" id="{990634E1-5451-D735-9AA8-FBD0FA996DA1}"/>
                  </a:ext>
                </a:extLst>
              </p:cNvPr>
              <p:cNvSpPr/>
              <p:nvPr>
                <p:custDataLst>
                  <p:tags r:id="rId5"/>
                </p:custDataLst>
              </p:nvPr>
            </p:nvSpPr>
            <p:spPr>
              <a:xfrm>
                <a:off x="0" y="0"/>
                <a:ext cx="19200" cy="121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0FE29F11-AB02-800B-8B11-82770F632D78}"/>
                  </a:ext>
                </a:extLst>
              </p:cNvPr>
              <p:cNvSpPr/>
              <p:nvPr>
                <p:custDataLst>
                  <p:tags r:id="rId6"/>
                </p:custDataLst>
              </p:nvPr>
            </p:nvSpPr>
            <p:spPr>
              <a:xfrm>
                <a:off x="6118" y="883"/>
                <a:ext cx="13082" cy="3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7" name="图片 6">
              <a:extLst>
                <a:ext uri="{FF2B5EF4-FFF2-40B4-BE49-F238E27FC236}">
                  <a16:creationId xmlns:a16="http://schemas.microsoft.com/office/drawing/2014/main" id="{9B9B4485-3B13-0429-E685-5B0D28ECC952}"/>
                </a:ext>
              </a:extLst>
            </p:cNvPr>
            <p:cNvPicPr>
              <a:picLocks noChangeAspect="1"/>
            </p:cNvPicPr>
            <p:nvPr>
              <p:custDataLst>
                <p:tags r:id="rId4"/>
              </p:custDataLst>
            </p:nvPr>
          </p:nvPicPr>
          <p:blipFill rotWithShape="1">
            <a:blip r:embed="rId8" cstate="print">
              <a:extLst>
                <a:ext uri="{28A0092B-C50C-407E-A947-70E740481C1C}">
                  <a14:useLocalDpi xmlns:a14="http://schemas.microsoft.com/office/drawing/2010/main" val="0"/>
                </a:ext>
              </a:extLst>
            </a:blip>
            <a:srcRect l="8162" t="12018" r="3317" b="13492"/>
            <a:stretch>
              <a:fillRect/>
            </a:stretch>
          </p:blipFill>
          <p:spPr>
            <a:xfrm>
              <a:off x="187" y="58"/>
              <a:ext cx="4997" cy="1051"/>
            </a:xfrm>
            <a:prstGeom prst="rect">
              <a:avLst/>
            </a:prstGeom>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2025/6/20</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2025/6/20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2025/6/20</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2735627" y="1217645"/>
            <a:ext cx="7126384" cy="4419600"/>
          </a:xfrm>
          <a:prstGeom prst="rect">
            <a:avLst/>
          </a:prstGeom>
        </p:spPr>
      </p:pic>
      <p:grpSp>
        <p:nvGrpSpPr>
          <p:cNvPr id="5" name="组合 4"/>
          <p:cNvGrpSpPr/>
          <p:nvPr/>
        </p:nvGrpSpPr>
        <p:grpSpPr>
          <a:xfrm>
            <a:off x="0" y="2084851"/>
            <a:ext cx="12192000" cy="2293731"/>
            <a:chOff x="0" y="1563638"/>
            <a:chExt cx="6228184" cy="1720298"/>
          </a:xfrm>
        </p:grpSpPr>
        <p:sp>
          <p:nvSpPr>
            <p:cNvPr id="3" name="矩形 2"/>
            <p:cNvSpPr/>
            <p:nvPr/>
          </p:nvSpPr>
          <p:spPr>
            <a:xfrm>
              <a:off x="0" y="1563638"/>
              <a:ext cx="6228184" cy="165223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a:latin typeface="Times New Roman" panose="02020603050405020304" pitchFamily="18" charset="0"/>
                <a:cs typeface="Times New Roman" panose="02020603050405020304" pitchFamily="18" charset="0"/>
              </a:endParaRPr>
            </a:p>
          </p:txBody>
        </p:sp>
        <p:sp>
          <p:nvSpPr>
            <p:cNvPr id="10" name="矩形 9"/>
            <p:cNvSpPr/>
            <p:nvPr/>
          </p:nvSpPr>
          <p:spPr>
            <a:xfrm>
              <a:off x="0" y="3215875"/>
              <a:ext cx="6228184" cy="6806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a:latin typeface="Times New Roman" panose="02020603050405020304" pitchFamily="18" charset="0"/>
                <a:cs typeface="Times New Roman" panose="02020603050405020304" pitchFamily="18" charset="0"/>
              </a:endParaRPr>
            </a:p>
          </p:txBody>
        </p:sp>
      </p:grpSp>
      <p:sp>
        <p:nvSpPr>
          <p:cNvPr id="11" name="等腰三角形 10"/>
          <p:cNvSpPr/>
          <p:nvPr/>
        </p:nvSpPr>
        <p:spPr>
          <a:xfrm rot="5400000">
            <a:off x="-23664" y="644691"/>
            <a:ext cx="431371" cy="384043"/>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a:latin typeface="Times New Roman" panose="02020603050405020304" pitchFamily="18" charset="0"/>
              <a:cs typeface="Times New Roman" panose="02020603050405020304" pitchFamily="18" charset="0"/>
            </a:endParaRPr>
          </a:p>
        </p:txBody>
      </p:sp>
      <p:sp>
        <p:nvSpPr>
          <p:cNvPr id="13" name="TextBox 12"/>
          <p:cNvSpPr txBox="1"/>
          <p:nvPr/>
        </p:nvSpPr>
        <p:spPr>
          <a:xfrm>
            <a:off x="94586" y="2332454"/>
            <a:ext cx="12318124" cy="1707775"/>
          </a:xfrm>
          <a:prstGeom prst="rect">
            <a:avLst/>
          </a:prstGeom>
          <a:noFill/>
        </p:spPr>
        <p:txBody>
          <a:bodyPr wrap="square" rtlCol="0">
            <a:spAutoFit/>
          </a:bodyPr>
          <a:lstStyle/>
          <a:p>
            <a:pPr algn="ctr">
              <a:lnSpc>
                <a:spcPct val="125000"/>
              </a:lnSpc>
            </a:pPr>
            <a:r>
              <a:rPr lang="en-US" altLang="zh-CN" sz="43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2025</a:t>
            </a:r>
            <a:r>
              <a:rPr lang="zh-CN" altLang="en-US" sz="43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年度本科生“寰宇领航 </a:t>
            </a:r>
            <a:r>
              <a:rPr lang="en-US" altLang="zh-CN" sz="43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43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国际视野提升计划”</a:t>
            </a:r>
            <a:r>
              <a:rPr lang="zh-CN" altLang="en-US" sz="4300" b="1" dirty="0">
                <a:solidFill>
                  <a:schemeClr val="bg1"/>
                </a:solidFill>
                <a:latin typeface="微软雅黑" panose="020B0503020204020204" pitchFamily="34" charset="-122"/>
                <a:ea typeface="微软雅黑" panose="020B0503020204020204" pitchFamily="34" charset="-122"/>
              </a:rPr>
              <a:t>变更合作学校的申请</a:t>
            </a:r>
            <a:endParaRPr lang="zh-CN" altLang="en-US" sz="43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6" name="图片 5" descr="哈工大logo1"/>
          <p:cNvPicPr>
            <a:picLocks noChangeAspect="1"/>
          </p:cNvPicPr>
          <p:nvPr/>
        </p:nvPicPr>
        <p:blipFill>
          <a:blip r:embed="rId3">
            <a:lum bright="-12000"/>
          </a:blip>
          <a:stretch>
            <a:fillRect/>
          </a:stretch>
        </p:blipFill>
        <p:spPr>
          <a:xfrm>
            <a:off x="470535" y="348615"/>
            <a:ext cx="5074920" cy="975360"/>
          </a:xfrm>
          <a:prstGeom prst="rect">
            <a:avLst/>
          </a:prstGeom>
        </p:spPr>
      </p:pic>
      <p:sp>
        <p:nvSpPr>
          <p:cNvPr id="7" name="文本框 6"/>
          <p:cNvSpPr txBox="1"/>
          <p:nvPr/>
        </p:nvSpPr>
        <p:spPr>
          <a:xfrm>
            <a:off x="4146232" y="5750568"/>
            <a:ext cx="3899535" cy="830997"/>
          </a:xfrm>
          <a:prstGeom prst="rect">
            <a:avLst/>
          </a:prstGeom>
          <a:noFill/>
        </p:spPr>
        <p:txBody>
          <a:bodyPr wrap="square" rtlCol="0">
            <a:spAutoFit/>
          </a:bodyPr>
          <a:lstStyle/>
          <a:p>
            <a:pPr algn="ct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XX</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学院</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学部</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部处</a:t>
            </a:r>
            <a:endParaRPr lang="en-US" altLang="zh-CN" sz="2400" b="1" dirty="0">
              <a:latin typeface="微软雅黑" panose="020B0503020204020204" pitchFamily="34" charset="-122"/>
              <a:ea typeface="微软雅黑" panose="020B0503020204020204" pitchFamily="34" charset="-122"/>
              <a:cs typeface="Times New Roman" panose="02020603050405020304" pitchFamily="18" charset="0"/>
            </a:endParaRPr>
          </a:p>
          <a:p>
            <a:pPr algn="ct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项目申请人：</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XX</a:t>
            </a:r>
            <a:endParaRPr lang="zh-CN" altLang="en-US"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灯片编号占位符 4"/>
          <p:cNvSpPr>
            <a:spLocks noGrp="1"/>
          </p:cNvSpPr>
          <p:nvPr>
            <p:ph type="sldNum" sz="quarter" idx="12"/>
          </p:nvPr>
        </p:nvSpPr>
        <p:spPr>
          <a:xfrm>
            <a:off x="8877600" y="6314400"/>
            <a:ext cx="2700000" cy="316800"/>
          </a:xfrm>
        </p:spPr>
        <p:txBody>
          <a:bodyPr/>
          <a:lstStyle/>
          <a:p>
            <a:fld id="{E9EE8953-A958-44EF-9BDA-79EE96603120}" type="slidenum">
              <a:rPr lang="zh-CN" altLang="en-US" smtClean="0"/>
              <a:pPr/>
              <a:t>2</a:t>
            </a:fld>
            <a:endParaRPr lang="zh-CN" altLang="en-US" dirty="0"/>
          </a:p>
        </p:txBody>
      </p:sp>
      <p:sp>
        <p:nvSpPr>
          <p:cNvPr id="12" name="矩形: 圆角 11"/>
          <p:cNvSpPr/>
          <p:nvPr/>
        </p:nvSpPr>
        <p:spPr>
          <a:xfrm>
            <a:off x="370609" y="1150163"/>
            <a:ext cx="3946814" cy="510778"/>
          </a:xfrm>
          <a:prstGeom prst="roundRect">
            <a:avLst/>
          </a:prstGeom>
          <a:solidFill>
            <a:srgbClr val="16468D"/>
          </a:solidFill>
          <a:ln>
            <a:noFill/>
          </a:ln>
        </p:spPr>
        <p:txBody>
          <a:bodyPr wrap="square">
            <a:spAutoFit/>
          </a:bodyPr>
          <a:lstStyle/>
          <a:p>
            <a:pPr algn="ctr" eaLnBrk="0"/>
            <a:r>
              <a:rPr lang="zh-CN" altLang="en-US" sz="2400" b="1" dirty="0">
                <a:solidFill>
                  <a:schemeClr val="bg1"/>
                </a:solidFill>
                <a:latin typeface="微软雅黑" panose="020B0503020204020204" pitchFamily="34" charset="-122"/>
                <a:ea typeface="微软雅黑" panose="020B0503020204020204" pitchFamily="34" charset="-122"/>
              </a:rPr>
              <a:t>项目变更有关情况</a:t>
            </a:r>
          </a:p>
        </p:txBody>
      </p:sp>
      <p:graphicFrame>
        <p:nvGraphicFramePr>
          <p:cNvPr id="2" name="表格 1">
            <a:extLst>
              <a:ext uri="{FF2B5EF4-FFF2-40B4-BE49-F238E27FC236}">
                <a16:creationId xmlns:a16="http://schemas.microsoft.com/office/drawing/2014/main" id="{34721DC2-285B-C73B-9453-5A2C78A1390B}"/>
              </a:ext>
            </a:extLst>
          </p:cNvPr>
          <p:cNvGraphicFramePr>
            <a:graphicFrameLocks noGrp="1"/>
          </p:cNvGraphicFramePr>
          <p:nvPr>
            <p:extLst>
              <p:ext uri="{D42A27DB-BD31-4B8C-83A1-F6EECF244321}">
                <p14:modId xmlns:p14="http://schemas.microsoft.com/office/powerpoint/2010/main" val="588624329"/>
              </p:ext>
            </p:extLst>
          </p:nvPr>
        </p:nvGraphicFramePr>
        <p:xfrm>
          <a:off x="370609" y="2226326"/>
          <a:ext cx="5725391" cy="3244732"/>
        </p:xfrm>
        <a:graphic>
          <a:graphicData uri="http://schemas.openxmlformats.org/drawingml/2006/table">
            <a:tbl>
              <a:tblPr firstRow="1" bandRow="1">
                <a:tableStyleId>{073A0DAA-6AF3-43AB-8588-CEC1D06C72B9}</a:tableStyleId>
              </a:tblPr>
              <a:tblGrid>
                <a:gridCol w="539663">
                  <a:extLst>
                    <a:ext uri="{9D8B030D-6E8A-4147-A177-3AD203B41FA5}">
                      <a16:colId xmlns:a16="http://schemas.microsoft.com/office/drawing/2014/main" val="3961683324"/>
                    </a:ext>
                  </a:extLst>
                </a:gridCol>
                <a:gridCol w="955654">
                  <a:extLst>
                    <a:ext uri="{9D8B030D-6E8A-4147-A177-3AD203B41FA5}">
                      <a16:colId xmlns:a16="http://schemas.microsoft.com/office/drawing/2014/main" val="2527723830"/>
                    </a:ext>
                  </a:extLst>
                </a:gridCol>
                <a:gridCol w="1202998">
                  <a:extLst>
                    <a:ext uri="{9D8B030D-6E8A-4147-A177-3AD203B41FA5}">
                      <a16:colId xmlns:a16="http://schemas.microsoft.com/office/drawing/2014/main" val="851894017"/>
                    </a:ext>
                  </a:extLst>
                </a:gridCol>
                <a:gridCol w="1586811">
                  <a:extLst>
                    <a:ext uri="{9D8B030D-6E8A-4147-A177-3AD203B41FA5}">
                      <a16:colId xmlns:a16="http://schemas.microsoft.com/office/drawing/2014/main" val="3241901777"/>
                    </a:ext>
                  </a:extLst>
                </a:gridCol>
                <a:gridCol w="1440265">
                  <a:extLst>
                    <a:ext uri="{9D8B030D-6E8A-4147-A177-3AD203B41FA5}">
                      <a16:colId xmlns:a16="http://schemas.microsoft.com/office/drawing/2014/main" val="1364072428"/>
                    </a:ext>
                  </a:extLst>
                </a:gridCol>
              </a:tblGrid>
              <a:tr h="1109155">
                <a:tc>
                  <a:txBody>
                    <a:bodyPr/>
                    <a:lstStyle/>
                    <a:p>
                      <a:pPr algn="ctr" fontAlgn="ctr"/>
                      <a:r>
                        <a:rPr lang="zh-CN" altLang="en-US" sz="2000" b="1" u="none" strike="noStrike" dirty="0">
                          <a:solidFill>
                            <a:schemeClr val="bg1"/>
                          </a:solidFill>
                          <a:effectLst/>
                        </a:rPr>
                        <a:t>序号</a:t>
                      </a:r>
                      <a:endParaRPr lang="zh-CN" altLang="en-US" sz="2000" b="1" i="0" u="none" strike="noStrike" dirty="0">
                        <a:solidFill>
                          <a:schemeClr val="bg1"/>
                        </a:solidFill>
                        <a:effectLst/>
                        <a:latin typeface="微软雅黑" panose="020B0503020204020204" pitchFamily="34" charset="-122"/>
                        <a:ea typeface="微软雅黑" panose="020B0503020204020204" pitchFamily="34" charset="-122"/>
                      </a:endParaRPr>
                    </a:p>
                  </a:txBody>
                  <a:tcPr marL="6918" marR="6918" marT="6918" marB="0" anchor="ctr">
                    <a:solidFill>
                      <a:srgbClr val="16468D"/>
                    </a:solidFill>
                  </a:tcPr>
                </a:tc>
                <a:tc>
                  <a:txBody>
                    <a:bodyPr/>
                    <a:lstStyle/>
                    <a:p>
                      <a:pPr algn="ctr" fontAlgn="ctr"/>
                      <a:r>
                        <a:rPr lang="zh-CN" altLang="en-US" sz="2000" b="1" u="none" strike="noStrike" dirty="0">
                          <a:solidFill>
                            <a:schemeClr val="bg1"/>
                          </a:solidFill>
                          <a:effectLst/>
                        </a:rPr>
                        <a:t>项目</a:t>
                      </a:r>
                      <a:endParaRPr lang="en-US" altLang="zh-CN" sz="2000" b="1" u="none" strike="noStrike" dirty="0">
                        <a:solidFill>
                          <a:schemeClr val="bg1"/>
                        </a:solidFill>
                        <a:effectLst/>
                      </a:endParaRPr>
                    </a:p>
                    <a:p>
                      <a:pPr algn="ctr" fontAlgn="ctr"/>
                      <a:r>
                        <a:rPr lang="zh-CN" altLang="en-US" sz="2000" b="1" u="none" strike="noStrike" dirty="0">
                          <a:solidFill>
                            <a:schemeClr val="bg1"/>
                          </a:solidFill>
                          <a:effectLst/>
                        </a:rPr>
                        <a:t>负责人</a:t>
                      </a:r>
                      <a:endParaRPr lang="zh-CN" altLang="en-US" sz="2000" b="1" i="0" u="none" strike="noStrike" dirty="0">
                        <a:solidFill>
                          <a:schemeClr val="bg1"/>
                        </a:solidFill>
                        <a:effectLst/>
                        <a:latin typeface="微软雅黑" panose="020B0503020204020204" pitchFamily="34" charset="-122"/>
                        <a:ea typeface="微软雅黑" panose="020B0503020204020204" pitchFamily="34" charset="-122"/>
                      </a:endParaRPr>
                    </a:p>
                  </a:txBody>
                  <a:tcPr marL="6918" marR="6918" marT="6918" marB="0" anchor="ctr">
                    <a:solidFill>
                      <a:srgbClr val="16468D"/>
                    </a:solidFill>
                  </a:tcPr>
                </a:tc>
                <a:tc>
                  <a:txBody>
                    <a:bodyPr/>
                    <a:lstStyle/>
                    <a:p>
                      <a:pPr algn="ctr" fontAlgn="ctr"/>
                      <a:r>
                        <a:rPr lang="zh-CN" altLang="en-US" sz="2000" b="1" u="none" strike="noStrike" dirty="0">
                          <a:solidFill>
                            <a:schemeClr val="bg1"/>
                          </a:solidFill>
                          <a:effectLst/>
                        </a:rPr>
                        <a:t>学院</a:t>
                      </a:r>
                      <a:endParaRPr lang="zh-CN" altLang="en-US" sz="2000" b="1" i="0" u="none" strike="noStrike" dirty="0">
                        <a:solidFill>
                          <a:schemeClr val="bg1"/>
                        </a:solidFill>
                        <a:effectLst/>
                        <a:latin typeface="微软雅黑" panose="020B0503020204020204" pitchFamily="34" charset="-122"/>
                        <a:ea typeface="微软雅黑" panose="020B0503020204020204" pitchFamily="34" charset="-122"/>
                      </a:endParaRPr>
                    </a:p>
                  </a:txBody>
                  <a:tcPr marL="6918" marR="6918" marT="6918" marB="0" anchor="ctr">
                    <a:solidFill>
                      <a:srgbClr val="16468D"/>
                    </a:solidFill>
                  </a:tcPr>
                </a:tc>
                <a:tc>
                  <a:txBody>
                    <a:bodyPr/>
                    <a:lstStyle/>
                    <a:p>
                      <a:pPr algn="ctr" fontAlgn="ctr"/>
                      <a:r>
                        <a:rPr lang="zh-CN" altLang="en-US" sz="2000" b="1" u="none" strike="noStrike" dirty="0">
                          <a:solidFill>
                            <a:schemeClr val="bg1"/>
                          </a:solidFill>
                          <a:effectLst/>
                        </a:rPr>
                        <a:t>原定合作院校</a:t>
                      </a:r>
                      <a:endParaRPr lang="zh-CN" altLang="en-US" sz="2000" b="1" i="0" u="none" strike="noStrike" dirty="0">
                        <a:solidFill>
                          <a:schemeClr val="bg1"/>
                        </a:solidFill>
                        <a:effectLst/>
                        <a:latin typeface="微软雅黑" panose="020B0503020204020204" pitchFamily="34" charset="-122"/>
                        <a:ea typeface="微软雅黑" panose="020B0503020204020204" pitchFamily="34" charset="-122"/>
                      </a:endParaRPr>
                    </a:p>
                  </a:txBody>
                  <a:tcPr marL="6918" marR="6918" marT="6918" marB="0" anchor="ctr">
                    <a:solidFill>
                      <a:srgbClr val="16468D"/>
                    </a:solidFill>
                  </a:tcPr>
                </a:tc>
                <a:tc>
                  <a:txBody>
                    <a:bodyPr/>
                    <a:lstStyle/>
                    <a:p>
                      <a:pPr algn="ctr" fontAlgn="ctr"/>
                      <a:r>
                        <a:rPr lang="zh-CN" altLang="en-US" sz="2000" b="1" u="none" strike="noStrike" dirty="0">
                          <a:solidFill>
                            <a:schemeClr val="bg1"/>
                          </a:solidFill>
                          <a:effectLst/>
                        </a:rPr>
                        <a:t>拟变更合作院校</a:t>
                      </a:r>
                      <a:endParaRPr lang="zh-CN" altLang="en-US" sz="2000" b="1" i="0" u="none" strike="noStrike" dirty="0">
                        <a:solidFill>
                          <a:schemeClr val="bg1"/>
                        </a:solidFill>
                        <a:effectLst/>
                        <a:latin typeface="微软雅黑" panose="020B0503020204020204" pitchFamily="34" charset="-122"/>
                        <a:ea typeface="微软雅黑" panose="020B0503020204020204" pitchFamily="34" charset="-122"/>
                      </a:endParaRPr>
                    </a:p>
                  </a:txBody>
                  <a:tcPr marL="6918" marR="6918" marT="6918" marB="0" anchor="ctr">
                    <a:solidFill>
                      <a:srgbClr val="16468D"/>
                    </a:solidFill>
                  </a:tcPr>
                </a:tc>
                <a:extLst>
                  <a:ext uri="{0D108BD9-81ED-4DB2-BD59-A6C34878D82A}">
                    <a16:rowId xmlns:a16="http://schemas.microsoft.com/office/drawing/2014/main" val="1440358044"/>
                  </a:ext>
                </a:extLst>
              </a:tr>
              <a:tr h="2135577">
                <a:tc>
                  <a:txBody>
                    <a:bodyPr/>
                    <a:lstStyle/>
                    <a:p>
                      <a:pPr algn="ctr" fontAlgn="ctr"/>
                      <a:r>
                        <a:rPr lang="en-US" altLang="zh-CN" sz="2000" b="1" u="none" strike="noStrike" dirty="0">
                          <a:effectLst/>
                        </a:rPr>
                        <a:t>1</a:t>
                      </a:r>
                      <a:endParaRPr lang="en-US" altLang="zh-CN" sz="2000" b="1" i="0" u="none" strike="noStrike" dirty="0">
                        <a:solidFill>
                          <a:srgbClr val="000000"/>
                        </a:solidFill>
                        <a:effectLst/>
                        <a:latin typeface="微软雅黑" panose="020B0503020204020204" pitchFamily="34" charset="-122"/>
                        <a:ea typeface="微软雅黑" panose="020B0503020204020204" pitchFamily="34" charset="-122"/>
                      </a:endParaRPr>
                    </a:p>
                  </a:txBody>
                  <a:tcPr marL="6918" marR="6918" marT="6918" marB="0" anchor="ctr"/>
                </a:tc>
                <a:tc>
                  <a:txBody>
                    <a:bodyPr/>
                    <a:lstStyle/>
                    <a:p>
                      <a:pPr algn="ctr" fontAlgn="ctr"/>
                      <a:r>
                        <a:rPr lang="fr-CA" altLang="zh-CN" sz="2000" b="1" dirty="0">
                          <a:solidFill>
                            <a:schemeClr val="accent1">
                              <a:lumMod val="50000"/>
                            </a:schemeClr>
                          </a:solidFill>
                          <a:sym typeface="Arial Narrow" panose="020B0606020202030204" pitchFamily="34" charset="0"/>
                        </a:rPr>
                        <a:t>XX</a:t>
                      </a:r>
                      <a:endParaRPr lang="zh-CN" altLang="en-US" sz="2000" b="1" i="0" u="none" strike="noStrike" dirty="0">
                        <a:solidFill>
                          <a:srgbClr val="000000"/>
                        </a:solidFill>
                        <a:effectLst/>
                        <a:latin typeface="微软雅黑" panose="020B0503020204020204" pitchFamily="34" charset="-122"/>
                        <a:ea typeface="微软雅黑" panose="020B0503020204020204" pitchFamily="34" charset="-122"/>
                      </a:endParaRPr>
                    </a:p>
                  </a:txBody>
                  <a:tcPr marL="6918" marR="6918" marT="6918" marB="0" anchor="ctr"/>
                </a:tc>
                <a:tc>
                  <a:txBody>
                    <a:bodyPr/>
                    <a:lstStyle/>
                    <a:p>
                      <a:pPr algn="ctr" fontAlgn="ctr"/>
                      <a:r>
                        <a:rPr lang="fr-CA" altLang="zh-CN" sz="2000" b="1" u="none" strike="noStrike" dirty="0">
                          <a:effectLst/>
                        </a:rPr>
                        <a:t>XX</a:t>
                      </a:r>
                      <a:r>
                        <a:rPr lang="zh-CN" altLang="en-US" sz="2000" b="1" u="none" strike="noStrike" dirty="0">
                          <a:effectLst/>
                        </a:rPr>
                        <a:t>学院</a:t>
                      </a:r>
                      <a:endParaRPr lang="zh-CN" altLang="en-US" sz="2000" b="1" i="0" u="none" strike="noStrike" dirty="0">
                        <a:solidFill>
                          <a:srgbClr val="000000"/>
                        </a:solidFill>
                        <a:effectLst/>
                        <a:latin typeface="微软雅黑" panose="020B0503020204020204" pitchFamily="34" charset="-122"/>
                        <a:ea typeface="微软雅黑" panose="020B0503020204020204" pitchFamily="34" charset="-122"/>
                      </a:endParaRPr>
                    </a:p>
                  </a:txBody>
                  <a:tcPr marL="6918" marR="6918" marT="6918" marB="0" anchor="ctr"/>
                </a:tc>
                <a:tc>
                  <a:txBody>
                    <a:bodyPr/>
                    <a:lstStyle/>
                    <a:p>
                      <a:pPr algn="ctr" fontAlgn="ctr"/>
                      <a:r>
                        <a:rPr lang="fr-CA" altLang="zh-CN" sz="2000" b="1" u="none" strike="noStrike" dirty="0">
                          <a:effectLst/>
                        </a:rPr>
                        <a:t>XX</a:t>
                      </a:r>
                      <a:r>
                        <a:rPr lang="zh-CN" altLang="en-US" sz="2000" b="1" u="none" strike="noStrike" dirty="0">
                          <a:effectLst/>
                        </a:rPr>
                        <a:t>大学</a:t>
                      </a:r>
                      <a:endParaRPr lang="zh-CN" altLang="en-US" sz="2000" b="1" i="0" u="none" strike="noStrike" dirty="0">
                        <a:solidFill>
                          <a:srgbClr val="000000"/>
                        </a:solidFill>
                        <a:effectLst/>
                        <a:latin typeface="微软雅黑" panose="020B0503020204020204" pitchFamily="34" charset="-122"/>
                        <a:ea typeface="微软雅黑" panose="020B0503020204020204" pitchFamily="34" charset="-122"/>
                      </a:endParaRPr>
                    </a:p>
                  </a:txBody>
                  <a:tcPr marL="6918" marR="6918" marT="6918" marB="0" anchor="ctr"/>
                </a:tc>
                <a:tc>
                  <a:txBody>
                    <a:bodyPr/>
                    <a:lstStyle/>
                    <a:p>
                      <a:pPr algn="ctr" fontAlgn="ctr"/>
                      <a:r>
                        <a:rPr lang="fr-CA" altLang="zh-CN" sz="2000" b="1" u="none" strike="noStrike" dirty="0">
                          <a:solidFill>
                            <a:srgbClr val="000000"/>
                          </a:solidFill>
                          <a:effectLst/>
                        </a:rPr>
                        <a:t>XX</a:t>
                      </a:r>
                      <a:r>
                        <a:rPr lang="zh-CN" altLang="en-US" sz="2000" b="1" u="none" strike="noStrike" dirty="0">
                          <a:solidFill>
                            <a:srgbClr val="000000"/>
                          </a:solidFill>
                          <a:effectLst/>
                        </a:rPr>
                        <a:t>大学</a:t>
                      </a:r>
                      <a:endParaRPr lang="es-ES" sz="2000" b="1" i="0" u="none" strike="noStrike" dirty="0">
                        <a:solidFill>
                          <a:srgbClr val="000000"/>
                        </a:solidFill>
                        <a:effectLst/>
                        <a:latin typeface="微软雅黑" panose="020B0503020204020204" pitchFamily="34" charset="-122"/>
                        <a:ea typeface="微软雅黑" panose="020B0503020204020204" pitchFamily="34" charset="-122"/>
                      </a:endParaRPr>
                    </a:p>
                  </a:txBody>
                  <a:tcPr marL="6918" marR="6918" marT="6918" marB="0" anchor="ctr"/>
                </a:tc>
                <a:extLst>
                  <a:ext uri="{0D108BD9-81ED-4DB2-BD59-A6C34878D82A}">
                    <a16:rowId xmlns:a16="http://schemas.microsoft.com/office/drawing/2014/main" val="2794944337"/>
                  </a:ext>
                </a:extLst>
              </a:tr>
            </a:tbl>
          </a:graphicData>
        </a:graphic>
      </p:graphicFrame>
      <p:pic>
        <p:nvPicPr>
          <p:cNvPr id="5" name="图片 4" descr="图片包含 文本&#10;&#10;描述已自动生成">
            <a:extLst>
              <a:ext uri="{FF2B5EF4-FFF2-40B4-BE49-F238E27FC236}">
                <a16:creationId xmlns:a16="http://schemas.microsoft.com/office/drawing/2014/main" id="{CADD7C01-8473-88EB-7F0F-97AFC9EC81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945" y="1332933"/>
            <a:ext cx="5074036" cy="5247409"/>
          </a:xfrm>
          <a:prstGeom prst="rect">
            <a:avLst/>
          </a:prstGeom>
        </p:spPr>
      </p:pic>
      <p:sp>
        <p:nvSpPr>
          <p:cNvPr id="6" name="文本框 5">
            <a:extLst>
              <a:ext uri="{FF2B5EF4-FFF2-40B4-BE49-F238E27FC236}">
                <a16:creationId xmlns:a16="http://schemas.microsoft.com/office/drawing/2014/main" id="{63F1D82A-7BC3-1848-D4DE-F8F4C8FC46E2}"/>
              </a:ext>
            </a:extLst>
          </p:cNvPr>
          <p:cNvSpPr txBox="1"/>
          <p:nvPr/>
        </p:nvSpPr>
        <p:spPr>
          <a:xfrm>
            <a:off x="6650996" y="676570"/>
            <a:ext cx="5256985" cy="728982"/>
          </a:xfrm>
          <a:prstGeom prst="rect">
            <a:avLst/>
          </a:prstGeom>
          <a:noFill/>
        </p:spPr>
        <p:txBody>
          <a:bodyPr wrap="square" rtlCol="0">
            <a:spAutoFit/>
          </a:bodyPr>
          <a:lstStyle/>
          <a:p>
            <a:pPr>
              <a:lnSpc>
                <a:spcPct val="120000"/>
              </a:lnSpc>
            </a:pPr>
            <a:r>
              <a:rPr lang="zh-CN" altLang="en-US"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情况说明模板（请项目负责人以及所在学院分管外事副院长签署该说明文件后拍照截图）：</a:t>
            </a:r>
          </a:p>
        </p:txBody>
      </p:sp>
    </p:spTree>
    <p:extLst>
      <p:ext uri="{BB962C8B-B14F-4D97-AF65-F5344CB8AC3E}">
        <p14:creationId xmlns:p14="http://schemas.microsoft.com/office/powerpoint/2010/main" val="3926667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3754" y="1562816"/>
            <a:ext cx="7963741" cy="3732368"/>
          </a:xfrm>
          <a:prstGeom prst="rect">
            <a:avLst/>
          </a:prstGeom>
          <a:noFill/>
        </p:spPr>
        <p:txBody>
          <a:bodyPr wrap="square" rtlCol="0" anchor="t">
            <a:spAutoFit/>
          </a:bodyPr>
          <a:lstStyle/>
          <a:p>
            <a:pPr>
              <a:lnSpc>
                <a:spcPct val="300000"/>
              </a:lnSpc>
            </a:pPr>
            <a:r>
              <a:rPr lang="zh-CN" altLang="zh-CN" sz="2800" b="1" dirty="0">
                <a:latin typeface="Times New Roman" panose="02020603050405020304" pitchFamily="18" charset="0"/>
                <a:cs typeface="Times New Roman" panose="02020603050405020304" pitchFamily="18" charset="0"/>
              </a:rPr>
              <a:t>一、</a:t>
            </a:r>
            <a:r>
              <a:rPr lang="zh-CN" altLang="en-US" sz="2800" b="1" dirty="0">
                <a:latin typeface="Times New Roman" panose="02020603050405020304" pitchFamily="18" charset="0"/>
                <a:cs typeface="Times New Roman" panose="02020603050405020304" pitchFamily="18" charset="0"/>
              </a:rPr>
              <a:t>申请变更原因、基本信息、派出信息</a:t>
            </a:r>
            <a:endParaRPr lang="zh-CN" altLang="zh-CN" sz="2800" dirty="0">
              <a:latin typeface="Times New Roman" panose="02020603050405020304" pitchFamily="18" charset="0"/>
              <a:cs typeface="Times New Roman" panose="02020603050405020304" pitchFamily="18" charset="0"/>
            </a:endParaRPr>
          </a:p>
          <a:p>
            <a:pPr>
              <a:lnSpc>
                <a:spcPct val="300000"/>
              </a:lnSpc>
            </a:pPr>
            <a:r>
              <a:rPr lang="zh-CN" altLang="zh-CN" sz="2800" b="1" dirty="0">
                <a:latin typeface="Times New Roman" panose="02020603050405020304" pitchFamily="18" charset="0"/>
                <a:cs typeface="Times New Roman" panose="02020603050405020304" pitchFamily="18" charset="0"/>
              </a:rPr>
              <a:t>二、</a:t>
            </a:r>
            <a:r>
              <a:rPr lang="zh-CN" altLang="en-US" sz="2800" b="1" dirty="0">
                <a:latin typeface="Times New Roman" panose="02020603050405020304" pitchFamily="18" charset="0"/>
                <a:cs typeface="Times New Roman" panose="02020603050405020304" pitchFamily="18" charset="0"/>
              </a:rPr>
              <a:t>合作基础、规划及预期成果</a:t>
            </a:r>
            <a:r>
              <a:rPr lang="en-US" altLang="zh-CN" sz="2800" b="1" dirty="0">
                <a:latin typeface="Times New Roman" panose="02020603050405020304" pitchFamily="18" charset="0"/>
                <a:cs typeface="Times New Roman" panose="02020603050405020304" pitchFamily="18" charset="0"/>
              </a:rPr>
              <a:t> </a:t>
            </a:r>
            <a:endParaRPr lang="zh-CN" altLang="zh-CN" sz="2800" dirty="0">
              <a:latin typeface="Times New Roman" panose="02020603050405020304" pitchFamily="18" charset="0"/>
              <a:cs typeface="Times New Roman" panose="02020603050405020304" pitchFamily="18" charset="0"/>
            </a:endParaRPr>
          </a:p>
          <a:p>
            <a:pPr>
              <a:lnSpc>
                <a:spcPct val="300000"/>
              </a:lnSpc>
            </a:pPr>
            <a:r>
              <a:rPr lang="zh-CN" altLang="zh-CN" sz="2800" b="1" dirty="0">
                <a:latin typeface="Times New Roman" panose="02020603050405020304" pitchFamily="18" charset="0"/>
                <a:cs typeface="Times New Roman" panose="02020603050405020304" pitchFamily="18" charset="0"/>
              </a:rPr>
              <a:t>三、</a:t>
            </a:r>
            <a:r>
              <a:rPr lang="zh-CN" altLang="en-US" sz="2800" b="1" dirty="0">
                <a:latin typeface="Times New Roman" panose="02020603050405020304" pitchFamily="18" charset="0"/>
                <a:cs typeface="Times New Roman" panose="02020603050405020304" pitchFamily="18" charset="0"/>
              </a:rPr>
              <a:t>申请经费数及预算</a:t>
            </a:r>
            <a:r>
              <a:rPr lang="en-US" altLang="zh-CN" sz="2800" b="1" dirty="0">
                <a:latin typeface="Times New Roman" panose="02020603050405020304" pitchFamily="18" charset="0"/>
                <a:cs typeface="Times New Roman" panose="02020603050405020304" pitchFamily="18" charset="0"/>
              </a:rPr>
              <a:t> </a:t>
            </a:r>
            <a:endParaRPr lang="zh-CN" altLang="zh-CN" sz="2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zVmOWQ0ODc2M2ZjOWVjOTNiZWI2OTM0NzE4YzQ0OTYifQ=="/>
  <p:tag name="KSO_WPP_MARK_KEY" val="cfcd35ae-e6fc-40f7-875a-32ab83fb55aa"/>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104</Words>
  <Application>Microsoft Office PowerPoint</Application>
  <PresentationFormat>宽屏</PresentationFormat>
  <Paragraphs>21</Paragraphs>
  <Slides>3</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vt:i4>
      </vt:variant>
    </vt:vector>
  </HeadingPairs>
  <TitlesOfParts>
    <vt:vector size="10" baseType="lpstr">
      <vt:lpstr>等线</vt:lpstr>
      <vt:lpstr>微软雅黑</vt:lpstr>
      <vt:lpstr>Arial</vt:lpstr>
      <vt:lpstr>Arial Narrow</vt:lpstr>
      <vt:lpstr>Times New Roman</vt:lpstr>
      <vt:lpstr>Wingdings</vt:lpstr>
      <vt:lpstr>Office 主题​​</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Fengxia Deng</dc:creator>
  <cp:lastModifiedBy>L</cp:lastModifiedBy>
  <cp:revision>191</cp:revision>
  <dcterms:created xsi:type="dcterms:W3CDTF">2019-06-19T02:08:00Z</dcterms:created>
  <dcterms:modified xsi:type="dcterms:W3CDTF">2025-06-20T01:48:00Z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2F1835133BD0430F8D82E159EF173B09</vt:lpwstr>
  </property>
</Properties>
</file>